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62" r:id="rId5"/>
    <p:sldId id="263" r:id="rId6"/>
    <p:sldId id="269" r:id="rId7"/>
    <p:sldId id="267" r:id="rId8"/>
    <p:sldId id="268" r:id="rId9"/>
    <p:sldId id="270" r:id="rId10"/>
    <p:sldId id="280" r:id="rId11"/>
    <p:sldId id="290" r:id="rId12"/>
    <p:sldId id="274" r:id="rId13"/>
    <p:sldId id="289" r:id="rId14"/>
    <p:sldId id="291" r:id="rId15"/>
    <p:sldId id="292" r:id="rId16"/>
    <p:sldId id="293" r:id="rId17"/>
    <p:sldId id="294" r:id="rId18"/>
    <p:sldId id="259" r:id="rId19"/>
    <p:sldId id="297" r:id="rId20"/>
    <p:sldId id="296" r:id="rId21"/>
    <p:sldId id="304" r:id="rId22"/>
    <p:sldId id="305" r:id="rId23"/>
    <p:sldId id="303" r:id="rId24"/>
    <p:sldId id="306" r:id="rId25"/>
    <p:sldId id="300" r:id="rId26"/>
    <p:sldId id="307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16F57"/>
    <a:srgbClr val="8D3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B06D-3A0A-4659-9B2A-E01708AFD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9A928-1BA6-4993-A2A2-E1F936A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2BA3A-8B50-408D-9DC5-E27C096B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8291-8A83-4813-8581-EBE5A637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F150D-B47E-4A3E-8C14-23BAFAA5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A763-5013-4390-B276-1A286E88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DDF5-0568-4A7C-824E-5FC09858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8B813-BE6D-4B56-BB98-0968054A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332C-22CD-45E3-B338-38EBCE39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CF4BA-6DDF-4A7B-A4CD-12752267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6ABDD-1B2E-4F66-88C0-7F24E8713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18BAE-0ADD-4C37-8081-113E86C12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164E-08E8-4334-8F61-484947EA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60BC-821D-4869-9199-3EA9FFEA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A052-699E-4953-A5F4-94F0B1B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5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14E-ADC6-44FD-BE3F-2DB2290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B3D3-AF23-4E63-B1F4-163BBDFD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B0A4-AF7D-427F-8860-66C945C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DF1F-8C20-4F3F-AA4A-A14B3157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2964-5FA5-4E7F-8118-912D7F9B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DCCC-B1AA-465B-90C0-0EB2CE78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955D2-1293-434B-9AC3-0E285CA6F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9D37-352E-451F-BDE5-687D5950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9552-CC81-4CDD-BD0E-E9307D04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8048-3143-4BC8-82B0-5029E8A1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64D2-930C-4890-92E0-0BA40241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C6CD-8430-403B-BC57-A00C35913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4C23F-731E-4BAA-B494-ADB1E1651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E452-1C09-42D8-A6B9-B0EFF1AA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9A58-1CD9-47F2-BBFA-753048E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617F5-4592-4EFD-971B-F9B3D8AA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AB7F-7528-451E-ABF5-C9D73FCA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A8BC-FC6E-4CF9-A9B3-7944F352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D289F-21AA-4F23-88C0-1119644A0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DDEC1-5DD1-495A-8606-9D0D29FCD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99B20-DE11-46F7-8D94-EB6324B12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6CF0C-F851-4D6D-B1BF-465623B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97ABA-75A5-421A-AC61-082245F8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2D5E-BDF8-46DA-876D-8744D8E3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F5D7-9728-4E84-A02B-DA7ABC58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9C4C5-8087-4230-9D0C-636E68F7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C8750-5757-4937-9BCC-B8E78584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5AB34-2605-4EB9-8D28-2A1A705B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6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927F0-55B2-4BE7-805B-A3D6F142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AD612-8791-4451-926B-F58072CB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5DAF6-F30D-4FA8-A98F-00268C64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CEC9-390E-4DE4-95F9-92065BC4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E037-5036-4627-8266-F24CF745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F19C6-A88C-4C48-A94A-D76DBD058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52CF-673D-4C93-B00B-62C357BC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2C45-57D7-4A11-89F1-B751FCB7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32FF4-E75F-4957-BA0E-279471F1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EDFB-8285-4F3E-A02F-F77E3933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A36E4-FA8B-4F0D-826F-7E870D833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2738C-C14B-4E91-8B15-32A8CBBA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CD671-5261-4D5B-97F6-A100D1B3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02D3-47DA-4800-8349-AA3542C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C05D6-7668-4578-9C90-77A76A4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B08F3-2AE6-4652-AE0B-4CD7DB8C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6443-8EB1-42AB-A9ED-362B2B6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060A-C60E-45FA-A841-FA4A73319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2D598-06C1-45C3-8223-96F586B1BB3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E0E4-C9F9-4F20-8E12-983C9164F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07C4-586A-43D4-8CAA-99D8B6C38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al-valued_function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en.wikipedia.org/wiki/Derivativ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radient" TargetMode="External"/><Relationship Id="rId5" Type="http://schemas.openxmlformats.org/officeDocument/2006/relationships/hyperlink" Target="https://en.wikipedia.org/wiki/Divergence" TargetMode="External"/><Relationship Id="rId10" Type="http://schemas.openxmlformats.org/officeDocument/2006/relationships/image" Target="../media/image42.svg"/><Relationship Id="rId4" Type="http://schemas.openxmlformats.org/officeDocument/2006/relationships/hyperlink" Target="https://en.wikipedia.org/wiki/Euclidean_space" TargetMode="External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E0C-E2E8-4637-BFC5-CDA879F93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607" y="516940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Holographic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6028F-1F9D-4315-B361-69C95745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530" y="28449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2.22.22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A758BEE7-DEC5-4569-9DEF-50EE3E92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6D1A3-D413-4F51-A451-3EE4F6A73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EC9470-C1F6-4959-A56D-6327D81D01EB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366145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C0F90C-A00D-4DAF-AD37-430FD1E4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>
            <a:fillRect/>
          </a:stretch>
        </p:blipFill>
        <p:spPr bwMode="auto">
          <a:xfrm>
            <a:off x="1503362" y="1216025"/>
            <a:ext cx="9164638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">
            <a:extLst>
              <a:ext uri="{FF2B5EF4-FFF2-40B4-BE49-F238E27FC236}">
                <a16:creationId xmlns:a16="http://schemas.microsoft.com/office/drawing/2014/main" id="{B69EDB03-DC4A-4B93-BFA9-817EA058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2" y="304801"/>
            <a:ext cx="9164638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/>
              <a:t>Huygens Principle  (1678)</a:t>
            </a:r>
          </a:p>
        </p:txBody>
      </p:sp>
      <p:sp>
        <p:nvSpPr>
          <p:cNvPr id="6148" name="TextBox 2">
            <a:extLst>
              <a:ext uri="{FF2B5EF4-FFF2-40B4-BE49-F238E27FC236}">
                <a16:creationId xmlns:a16="http://schemas.microsoft.com/office/drawing/2014/main" id="{E3FB47CD-2ECA-421F-BA2F-D0E2610C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2297114"/>
            <a:ext cx="62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W/D</a:t>
            </a:r>
          </a:p>
        </p:txBody>
      </p:sp>
      <p:sp>
        <p:nvSpPr>
          <p:cNvPr id="6149" name="TextBox 3">
            <a:extLst>
              <a:ext uri="{FF2B5EF4-FFF2-40B4-BE49-F238E27FC236}">
                <a16:creationId xmlns:a16="http://schemas.microsoft.com/office/drawing/2014/main" id="{167014B2-AAC3-4BC4-8D38-481FF207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29001"/>
            <a:ext cx="50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solidFill>
                  <a:schemeClr val="bg1"/>
                </a:solidFill>
              </a:rPr>
              <a:t>D</a:t>
            </a:r>
            <a:endParaRPr lang="en-US" altLang="en-US" b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BB9356-75A1-43B5-9229-6D76A3B75921}"/>
              </a:ext>
            </a:extLst>
          </p:cNvPr>
          <p:cNvCxnSpPr/>
          <p:nvPr/>
        </p:nvCxnSpPr>
        <p:spPr>
          <a:xfrm flipV="1">
            <a:off x="4495800" y="3048000"/>
            <a:ext cx="0" cy="15240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236281-5629-4C59-B178-49DE4B027023}"/>
              </a:ext>
            </a:extLst>
          </p:cNvPr>
          <p:cNvCxnSpPr/>
          <p:nvPr/>
        </p:nvCxnSpPr>
        <p:spPr>
          <a:xfrm>
            <a:off x="2438400" y="3810000"/>
            <a:ext cx="1143000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Box 13">
            <a:extLst>
              <a:ext uri="{FF2B5EF4-FFF2-40B4-BE49-F238E27FC236}">
                <a16:creationId xmlns:a16="http://schemas.microsoft.com/office/drawing/2014/main" id="{76A21AAE-DB28-423C-97C3-E674A92F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639" y="3413125"/>
            <a:ext cx="395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6153" name="TextBox 15">
            <a:extLst>
              <a:ext uri="{FF2B5EF4-FFF2-40B4-BE49-F238E27FC236}">
                <a16:creationId xmlns:a16="http://schemas.microsoft.com/office/drawing/2014/main" id="{CCDFF2DD-678F-476C-A979-1396628BC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1" y="1449388"/>
            <a:ext cx="739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2W/D</a:t>
            </a:r>
          </a:p>
        </p:txBody>
      </p:sp>
      <p:sp>
        <p:nvSpPr>
          <p:cNvPr id="6154" name="TextBox 16">
            <a:extLst>
              <a:ext uri="{FF2B5EF4-FFF2-40B4-BE49-F238E27FC236}">
                <a16:creationId xmlns:a16="http://schemas.microsoft.com/office/drawing/2014/main" id="{05D54A75-62E1-4D64-AE8D-6CF3C0CE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064" y="882650"/>
            <a:ext cx="73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3W/D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49782-392C-43A3-8A44-1B143EA8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56" y="1880171"/>
            <a:ext cx="5782682" cy="3334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1FFB97-58CE-41C0-B330-5FFB59FEB94A}"/>
              </a:ext>
            </a:extLst>
          </p:cNvPr>
          <p:cNvSpPr/>
          <p:nvPr/>
        </p:nvSpPr>
        <p:spPr>
          <a:xfrm>
            <a:off x="5904645" y="644206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/>
              <a:t>https://www.sciencedirect.com/science/article/pii/S1046202317302384</a:t>
            </a:r>
          </a:p>
        </p:txBody>
      </p:sp>
    </p:spTree>
    <p:extLst>
      <p:ext uri="{BB962C8B-B14F-4D97-AF65-F5344CB8AC3E}">
        <p14:creationId xmlns:p14="http://schemas.microsoft.com/office/powerpoint/2010/main" val="192173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D8F6A-2EB4-422B-9925-FDB4D2E0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22" y="508412"/>
            <a:ext cx="9482753" cy="5428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09240-B790-4FF8-8A56-6253A86F6ACD}"/>
              </a:ext>
            </a:extLst>
          </p:cNvPr>
          <p:cNvSpPr/>
          <p:nvPr/>
        </p:nvSpPr>
        <p:spPr>
          <a:xfrm>
            <a:off x="6095999" y="6400489"/>
            <a:ext cx="5982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https://manoharan.seas.harvard.edu/holographic-microscopy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81DF-8F13-40FA-8B1B-B1C75EE7C8BE}"/>
              </a:ext>
            </a:extLst>
          </p:cNvPr>
          <p:cNvSpPr txBox="1"/>
          <p:nvPr/>
        </p:nvSpPr>
        <p:spPr>
          <a:xfrm rot="21143128">
            <a:off x="1555123" y="1625645"/>
            <a:ext cx="222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Reference Beam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5A828-E93F-4A51-A270-039C03DD34AB}"/>
              </a:ext>
            </a:extLst>
          </p:cNvPr>
          <p:cNvSpPr txBox="1"/>
          <p:nvPr/>
        </p:nvSpPr>
        <p:spPr>
          <a:xfrm>
            <a:off x="7281427" y="2028015"/>
            <a:ext cx="222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Interference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539FD-D508-42FE-A8C0-A0570799157A}"/>
              </a:ext>
            </a:extLst>
          </p:cNvPr>
          <p:cNvSpPr txBox="1"/>
          <p:nvPr/>
        </p:nvSpPr>
        <p:spPr>
          <a:xfrm rot="20435668">
            <a:off x="3403587" y="3477172"/>
            <a:ext cx="22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Subject Beam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53DF-E363-490B-8A67-878956D309B0}"/>
              </a:ext>
            </a:extLst>
          </p:cNvPr>
          <p:cNvSpPr/>
          <p:nvPr/>
        </p:nvSpPr>
        <p:spPr>
          <a:xfrm>
            <a:off x="134787" y="6336295"/>
            <a:ext cx="5596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https://holopy.readthedocs.io/en/latest/users/index.html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967B-CC38-41DF-AAA7-7C7F752AF88C}"/>
              </a:ext>
            </a:extLst>
          </p:cNvPr>
          <p:cNvSpPr/>
          <p:nvPr/>
        </p:nvSpPr>
        <p:spPr>
          <a:xfrm>
            <a:off x="113273" y="6070290"/>
            <a:ext cx="422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https://github.com/manoharan-lab/holopy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3286B-F855-482C-BA9D-89E456920049}"/>
              </a:ext>
            </a:extLst>
          </p:cNvPr>
          <p:cNvSpPr/>
          <p:nvPr/>
        </p:nvSpPr>
        <p:spPr>
          <a:xfrm>
            <a:off x="5752385" y="595132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Manoharan Lab, Harvard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CD422E-6844-4CAB-A06B-4BEF5416609D}"/>
              </a:ext>
            </a:extLst>
          </p:cNvPr>
          <p:cNvCxnSpPr/>
          <p:nvPr/>
        </p:nvCxnSpPr>
        <p:spPr>
          <a:xfrm flipV="1">
            <a:off x="2755389" y="3020679"/>
            <a:ext cx="5405385" cy="195662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9B8B38-A4A2-4C72-8343-9C3AD9103279}"/>
              </a:ext>
            </a:extLst>
          </p:cNvPr>
          <p:cNvSpPr txBox="1"/>
          <p:nvPr/>
        </p:nvSpPr>
        <p:spPr>
          <a:xfrm rot="20278718">
            <a:off x="5730871" y="3765632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4BBD4-BC27-4512-A663-9329AFBD34BB}"/>
              </a:ext>
            </a:extLst>
          </p:cNvPr>
          <p:cNvSpPr txBox="1"/>
          <p:nvPr/>
        </p:nvSpPr>
        <p:spPr>
          <a:xfrm rot="3551306">
            <a:off x="8593433" y="1367398"/>
            <a:ext cx="226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Image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8961D-0217-4371-A881-4F32FB347147}"/>
              </a:ext>
            </a:extLst>
          </p:cNvPr>
          <p:cNvSpPr/>
          <p:nvPr/>
        </p:nvSpPr>
        <p:spPr>
          <a:xfrm>
            <a:off x="265913" y="1648844"/>
            <a:ext cx="1119763" cy="4288444"/>
          </a:xfrm>
          <a:prstGeom prst="rect">
            <a:avLst/>
          </a:prstGeom>
          <a:solidFill>
            <a:srgbClr val="8D3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5E80D-A7A4-4416-B399-9FE93121BA5C}"/>
              </a:ext>
            </a:extLst>
          </p:cNvPr>
          <p:cNvSpPr txBox="1"/>
          <p:nvPr/>
        </p:nvSpPr>
        <p:spPr>
          <a:xfrm>
            <a:off x="334817" y="3562233"/>
            <a:ext cx="95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9345-7D94-4836-B50C-A1164C429EE0}"/>
              </a:ext>
            </a:extLst>
          </p:cNvPr>
          <p:cNvSpPr txBox="1"/>
          <p:nvPr/>
        </p:nvSpPr>
        <p:spPr>
          <a:xfrm>
            <a:off x="2020326" y="3706028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Subject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(point)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5DBF06-7F5E-4D2D-BB06-B95766C8E68A}"/>
              </a:ext>
            </a:extLst>
          </p:cNvPr>
          <p:cNvSpPr/>
          <p:nvPr/>
        </p:nvSpPr>
        <p:spPr>
          <a:xfrm rot="21064719">
            <a:off x="212317" y="1464695"/>
            <a:ext cx="1133475" cy="28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60DF1-A739-4B1D-8915-2FA98FF6C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83" y="4656233"/>
            <a:ext cx="1251974" cy="12519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9DDFCC-4807-46E6-9E27-5DB33B56610C}"/>
              </a:ext>
            </a:extLst>
          </p:cNvPr>
          <p:cNvSpPr/>
          <p:nvPr/>
        </p:nvSpPr>
        <p:spPr>
          <a:xfrm>
            <a:off x="9004476" y="4272867"/>
            <a:ext cx="1901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Fresnel Zone 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A0D15-C404-4E96-9B8C-B296A31D62D9}"/>
              </a:ext>
            </a:extLst>
          </p:cNvPr>
          <p:cNvSpPr txBox="1"/>
          <p:nvPr/>
        </p:nvSpPr>
        <p:spPr>
          <a:xfrm>
            <a:off x="3206703" y="22219"/>
            <a:ext cx="600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Creating Hologram of Point Object</a:t>
            </a:r>
          </a:p>
        </p:txBody>
      </p:sp>
    </p:spTree>
    <p:extLst>
      <p:ext uri="{BB962C8B-B14F-4D97-AF65-F5344CB8AC3E}">
        <p14:creationId xmlns:p14="http://schemas.microsoft.com/office/powerpoint/2010/main" val="320674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E8486-9E3C-429A-A59E-54B6CAB76536}"/>
              </a:ext>
            </a:extLst>
          </p:cNvPr>
          <p:cNvSpPr/>
          <p:nvPr/>
        </p:nvSpPr>
        <p:spPr>
          <a:xfrm rot="19610902">
            <a:off x="7866436" y="928045"/>
            <a:ext cx="3822473" cy="30137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5" y="2167702"/>
            <a:ext cx="2522596" cy="252259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4610196" y="2028456"/>
            <a:ext cx="2489826" cy="4723294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3746090" y="5525729"/>
            <a:ext cx="196645" cy="245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2277087" y="284980"/>
            <a:ext cx="6247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Reconstruction with 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53EAC-2769-49D8-B75B-867E6075011F}"/>
              </a:ext>
            </a:extLst>
          </p:cNvPr>
          <p:cNvSpPr txBox="1"/>
          <p:nvPr/>
        </p:nvSpPr>
        <p:spPr>
          <a:xfrm>
            <a:off x="9876099" y="198303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2960113" y="4626181"/>
            <a:ext cx="15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Reconstructed</a:t>
            </a:r>
          </a:p>
          <a:p>
            <a:pPr algn="ctr"/>
            <a:r>
              <a:rPr lang="en-US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6466240" y="5243783"/>
            <a:ext cx="407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Photographic Film of Interference Pattern</a:t>
            </a:r>
          </a:p>
          <a:p>
            <a:pPr algn="ctr"/>
            <a:r>
              <a:rPr lang="en-US" dirty="0"/>
              <a:t>(Fresnel Zone Plate for point source)</a:t>
            </a:r>
          </a:p>
        </p:txBody>
      </p:sp>
    </p:spTree>
    <p:extLst>
      <p:ext uri="{BB962C8B-B14F-4D97-AF65-F5344CB8AC3E}">
        <p14:creationId xmlns:p14="http://schemas.microsoft.com/office/powerpoint/2010/main" val="160559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B1060-E6B3-48A0-BEC9-B63B9DC58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0DDE63-4390-4AF6-B6B5-A5B222515B8A}"/>
              </a:ext>
            </a:extLst>
          </p:cNvPr>
          <p:cNvSpPr/>
          <p:nvPr/>
        </p:nvSpPr>
        <p:spPr>
          <a:xfrm>
            <a:off x="-1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19440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FEEB8-CAA1-4E46-95D0-A1B4D91B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B274F-B162-4860-9681-FF97150C001E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https://youtu.be/oq9UsYHyUvo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9A17-B47C-4A8E-9FF0-6262BD49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11"/>
          <a:stretch/>
        </p:blipFill>
        <p:spPr>
          <a:xfrm>
            <a:off x="0" y="0"/>
            <a:ext cx="121702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2162-6770-4CCC-80DB-AAA3CF64BB80}"/>
              </a:ext>
            </a:extLst>
          </p:cNvPr>
          <p:cNvSpPr/>
          <p:nvPr/>
        </p:nvSpPr>
        <p:spPr>
          <a:xfrm>
            <a:off x="21782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77084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620E-310F-40D6-BC1B-7A6B7D5D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AE83C-357E-4631-82EB-DD291973F809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30120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54318-F567-4180-9333-F7265CA02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889" y="0"/>
            <a:ext cx="7492181" cy="4365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D5A8A-8684-4782-96FD-768FB75EE894}"/>
              </a:ext>
            </a:extLst>
          </p:cNvPr>
          <p:cNvSpPr/>
          <p:nvPr/>
        </p:nvSpPr>
        <p:spPr>
          <a:xfrm>
            <a:off x="1700981" y="4457343"/>
            <a:ext cx="9832716" cy="203132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# make a grid the same size of the image</a:t>
            </a:r>
          </a:p>
          <a:p>
            <a:r>
              <a:rPr lang="en-US" dirty="0"/>
              <a:t> M, N = </a:t>
            </a:r>
            <a:r>
              <a:rPr lang="en-US" dirty="0" err="1"/>
              <a:t>input_img.shape</a:t>
            </a:r>
            <a:r>
              <a:rPr lang="en-US" dirty="0"/>
              <a:t> # get image size, rows M, columns N</a:t>
            </a:r>
          </a:p>
          <a:p>
            <a:r>
              <a:rPr lang="en-US" dirty="0"/>
              <a:t> </a:t>
            </a:r>
            <a:r>
              <a:rPr lang="en-US" dirty="0" err="1"/>
              <a:t>kx,ky</a:t>
            </a:r>
            <a:r>
              <a:rPr lang="en-US" dirty="0"/>
              <a:t> = x / (</a:t>
            </a:r>
            <a:r>
              <a:rPr lang="en-US" dirty="0" err="1"/>
              <a:t>dxy</a:t>
            </a:r>
            <a:r>
              <a:rPr lang="en-US" dirty="0"/>
              <a:t> * N), y / (</a:t>
            </a:r>
            <a:r>
              <a:rPr lang="en-US" dirty="0" err="1"/>
              <a:t>dxy</a:t>
            </a:r>
            <a:r>
              <a:rPr lang="en-US" dirty="0"/>
              <a:t> * M)</a:t>
            </a:r>
          </a:p>
          <a:p>
            <a:r>
              <a:rPr lang="en-US" dirty="0"/>
              <a:t> kxy2  = (</a:t>
            </a:r>
            <a:r>
              <a:rPr lang="en-US" dirty="0" err="1"/>
              <a:t>kx</a:t>
            </a:r>
            <a:r>
              <a:rPr lang="en-US" dirty="0"/>
              <a:t> * </a:t>
            </a:r>
            <a:r>
              <a:rPr lang="en-US" dirty="0" err="1"/>
              <a:t>kx</a:t>
            </a:r>
            <a:r>
              <a:rPr lang="en-US" dirty="0"/>
              <a:t>) + (</a:t>
            </a:r>
            <a:r>
              <a:rPr lang="en-US" dirty="0" err="1"/>
              <a:t>ky</a:t>
            </a:r>
            <a:r>
              <a:rPr lang="en-US" dirty="0"/>
              <a:t> * </a:t>
            </a:r>
            <a:r>
              <a:rPr lang="en-US" dirty="0" err="1"/>
              <a:t>ky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compute phase aberration in the grid   </a:t>
            </a:r>
          </a:p>
          <a:p>
            <a:r>
              <a:rPr lang="en-US" dirty="0"/>
              <a:t>_</a:t>
            </a:r>
            <a:r>
              <a:rPr lang="en-US" dirty="0" err="1"/>
              <a:t>ph_abbr</a:t>
            </a:r>
            <a:r>
              <a:rPr lang="en-US" dirty="0"/>
              <a:t>   = </a:t>
            </a:r>
            <a:r>
              <a:rPr lang="en-US" dirty="0" err="1"/>
              <a:t>np.exp</a:t>
            </a:r>
            <a:r>
              <a:rPr lang="en-US" dirty="0"/>
              <a:t>(-1j * </a:t>
            </a:r>
            <a:r>
              <a:rPr lang="en-US" dirty="0" err="1"/>
              <a:t>np.pi</a:t>
            </a:r>
            <a:r>
              <a:rPr lang="en-US" dirty="0"/>
              <a:t> * </a:t>
            </a:r>
            <a:r>
              <a:rPr lang="en-US" dirty="0" err="1"/>
              <a:t>wvlen</a:t>
            </a:r>
            <a:r>
              <a:rPr lang="en-US" dirty="0"/>
              <a:t> * </a:t>
            </a:r>
            <a:r>
              <a:rPr lang="en-US" dirty="0" err="1"/>
              <a:t>zdist</a:t>
            </a:r>
            <a:r>
              <a:rPr lang="en-US" dirty="0"/>
              <a:t> * kxy2)  # Pi * wavelength * Z distance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C3927-E32B-4F0A-A527-8D169EE2E5A1}"/>
              </a:ext>
            </a:extLst>
          </p:cNvPr>
          <p:cNvSpPr/>
          <p:nvPr/>
        </p:nvSpPr>
        <p:spPr>
          <a:xfrm>
            <a:off x="0" y="6488668"/>
            <a:ext cx="305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https://youtu.be/_BzEi3PD3Y0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C1534-9D20-4091-9A46-3B386935A06E}"/>
              </a:ext>
            </a:extLst>
          </p:cNvPr>
          <p:cNvSpPr txBox="1"/>
          <p:nvPr/>
        </p:nvSpPr>
        <p:spPr>
          <a:xfrm>
            <a:off x="5916844" y="1592826"/>
            <a:ext cx="18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complex part)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5BC128CB-FA44-4DFD-929F-93F42791E53A}"/>
              </a:ext>
            </a:extLst>
          </p:cNvPr>
          <p:cNvSpPr/>
          <p:nvPr/>
        </p:nvSpPr>
        <p:spPr>
          <a:xfrm>
            <a:off x="157317" y="2761288"/>
            <a:ext cx="1543664" cy="31266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0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6D925-D3BC-4A90-BB50-4D335FB55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4869" r="7581" b="11542"/>
          <a:stretch/>
        </p:blipFill>
        <p:spPr>
          <a:xfrm>
            <a:off x="268456" y="2796891"/>
            <a:ext cx="5571906" cy="3485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78715A-2897-48BC-BF34-031C6DC6D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9" t="67814" r="23063" b="3513"/>
          <a:stretch/>
        </p:blipFill>
        <p:spPr>
          <a:xfrm>
            <a:off x="6168730" y="2796891"/>
            <a:ext cx="5787254" cy="3335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4FCE4-507F-4D7A-9032-DD9B0E762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3" t="63970" r="8871" b="11254"/>
          <a:stretch/>
        </p:blipFill>
        <p:spPr>
          <a:xfrm>
            <a:off x="1943363" y="0"/>
            <a:ext cx="8115037" cy="26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9EA1-56CC-4317-B41D-D41FA9FC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876"/>
          <a:stretch/>
        </p:blipFill>
        <p:spPr>
          <a:xfrm>
            <a:off x="6307292" y="2776840"/>
            <a:ext cx="5679612" cy="3997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0333F-1112-4C13-BF62-B64B705250BC}"/>
              </a:ext>
            </a:extLst>
          </p:cNvPr>
          <p:cNvSpPr/>
          <p:nvPr/>
        </p:nvSpPr>
        <p:spPr>
          <a:xfrm>
            <a:off x="388270" y="832887"/>
            <a:ext cx="59190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/>
              <a:t>Any time-varying (complex) sound can be analyzed to find its frequency components.  </a:t>
            </a:r>
          </a:p>
          <a:p>
            <a:endParaRPr lang="en-US" sz="3200" dirty="0"/>
          </a:p>
          <a:p>
            <a:r>
              <a:rPr lang="en-US" sz="3200" dirty="0"/>
              <a:t>Any complex wave can be constructed by adding together sine waves of appropriate frequency, amplitude, and phase.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8878-94B5-4A9B-9986-96D4DA81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81"/>
          <a:stretch/>
        </p:blipFill>
        <p:spPr>
          <a:xfrm>
            <a:off x="6307292" y="406882"/>
            <a:ext cx="5679612" cy="2369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9BC89-D665-4B65-8DE0-DD5020564264}"/>
              </a:ext>
            </a:extLst>
          </p:cNvPr>
          <p:cNvSpPr/>
          <p:nvPr/>
        </p:nvSpPr>
        <p:spPr>
          <a:xfrm>
            <a:off x="320557" y="259398"/>
            <a:ext cx="5564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Fourier Analysis &amp;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B750F-48AF-40A6-B0C2-F00B8131F99D}"/>
              </a:ext>
            </a:extLst>
          </p:cNvPr>
          <p:cNvSpPr/>
          <p:nvPr/>
        </p:nvSpPr>
        <p:spPr>
          <a:xfrm>
            <a:off x="0" y="64684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https://hearinghealthmatters.org</a:t>
            </a:r>
          </a:p>
        </p:txBody>
      </p:sp>
    </p:spTree>
    <p:extLst>
      <p:ext uri="{BB962C8B-B14F-4D97-AF65-F5344CB8AC3E}">
        <p14:creationId xmlns:p14="http://schemas.microsoft.com/office/powerpoint/2010/main" val="6910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4BB65-03B8-491D-99B7-B860CE6CF15E}"/>
              </a:ext>
            </a:extLst>
          </p:cNvPr>
          <p:cNvSpPr/>
          <p:nvPr/>
        </p:nvSpPr>
        <p:spPr>
          <a:xfrm>
            <a:off x="330421" y="511978"/>
            <a:ext cx="113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https://stackoverflow.com/questions/7765810/is-there-a-way-to-detect-if-an-image-is-blurry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0F986-DB38-4488-8B56-DC7CB486C8FF}"/>
              </a:ext>
            </a:extLst>
          </p:cNvPr>
          <p:cNvSpPr txBox="1"/>
          <p:nvPr/>
        </p:nvSpPr>
        <p:spPr>
          <a:xfrm>
            <a:off x="1347019" y="1209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1A9EB-8282-4706-80F5-07D0EF0BCEFE}"/>
              </a:ext>
            </a:extLst>
          </p:cNvPr>
          <p:cNvSpPr/>
          <p:nvPr/>
        </p:nvSpPr>
        <p:spPr>
          <a:xfrm>
            <a:off x="167148" y="93764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// OpenCV port of 'LAPM' algorithm (Nayar89)</a:t>
            </a:r>
          </a:p>
          <a:p>
            <a:r>
              <a:rPr lang="en-US" sz="1600" dirty="0"/>
              <a:t>double </a:t>
            </a:r>
            <a:r>
              <a:rPr lang="en-US" sz="1600" dirty="0" err="1"/>
              <a:t>modifiedLaplacian</a:t>
            </a:r>
            <a:r>
              <a:rPr lang="en-US" sz="1600" dirty="0"/>
              <a:t>(const cv::Mat&amp; </a:t>
            </a:r>
            <a:r>
              <a:rPr lang="en-US" sz="1600" dirty="0" err="1"/>
              <a:t>src</a:t>
            </a:r>
            <a:r>
              <a:rPr lang="en-US" sz="1600" dirty="0"/>
              <a:t>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 cv::Mat M = (Mat_&lt;double&gt;(3, 1) &lt;&lt; -1, 2, -1);</a:t>
            </a:r>
          </a:p>
          <a:p>
            <a:r>
              <a:rPr lang="en-US" sz="1600" dirty="0"/>
              <a:t>    cv::Mat G = cv::</a:t>
            </a:r>
            <a:r>
              <a:rPr lang="en-US" sz="1600" dirty="0" err="1"/>
              <a:t>getGaussianKernel</a:t>
            </a:r>
            <a:r>
              <a:rPr lang="en-US" sz="1600" dirty="0"/>
              <a:t>(3, -1, CV_64F);</a:t>
            </a:r>
          </a:p>
          <a:p>
            <a:r>
              <a:rPr lang="en-US" sz="1600" dirty="0"/>
              <a:t>    cv::Mat Lx;</a:t>
            </a:r>
          </a:p>
          <a:p>
            <a:r>
              <a:rPr lang="en-US" sz="1600" dirty="0"/>
              <a:t>    cv::sepFilter2D(</a:t>
            </a:r>
            <a:r>
              <a:rPr lang="en-US" sz="1600" dirty="0" err="1"/>
              <a:t>src</a:t>
            </a:r>
            <a:r>
              <a:rPr lang="en-US" sz="1600" dirty="0"/>
              <a:t>, Lx, CV_64F, M, G);</a:t>
            </a:r>
          </a:p>
          <a:p>
            <a:r>
              <a:rPr lang="en-US" sz="1600" dirty="0"/>
              <a:t>    cv::Mat Ly;</a:t>
            </a:r>
          </a:p>
          <a:p>
            <a:r>
              <a:rPr lang="en-US" sz="1600" dirty="0"/>
              <a:t>    cv::sepFilter2D(</a:t>
            </a:r>
            <a:r>
              <a:rPr lang="en-US" sz="1600" dirty="0" err="1"/>
              <a:t>src</a:t>
            </a:r>
            <a:r>
              <a:rPr lang="en-US" sz="1600" dirty="0"/>
              <a:t>, Ly, CV_64F, G, M);</a:t>
            </a:r>
          </a:p>
          <a:p>
            <a:r>
              <a:rPr lang="en-US" sz="1600" dirty="0"/>
              <a:t>    cv::Mat FM = cv::abs(Lx) + cv::abs(Ly);</a:t>
            </a:r>
          </a:p>
          <a:p>
            <a:r>
              <a:rPr lang="en-US" sz="1600" dirty="0"/>
              <a:t>    double </a:t>
            </a:r>
            <a:r>
              <a:rPr lang="en-US" sz="1600" dirty="0" err="1"/>
              <a:t>focusMeasure</a:t>
            </a:r>
            <a:r>
              <a:rPr lang="en-US" sz="1600" dirty="0"/>
              <a:t> = cv::mean(FM).</a:t>
            </a:r>
            <a:r>
              <a:rPr lang="en-US" sz="1600" dirty="0" err="1"/>
              <a:t>val</a:t>
            </a:r>
            <a:r>
              <a:rPr lang="en-US" sz="1600" dirty="0"/>
              <a:t>[0];</a:t>
            </a:r>
          </a:p>
          <a:p>
            <a:r>
              <a:rPr lang="en-US" sz="1600" dirty="0"/>
              <a:t>    return </a:t>
            </a:r>
            <a:r>
              <a:rPr lang="en-US" sz="1600" dirty="0" err="1"/>
              <a:t>focusMeasure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82ED0-3EC7-4A3A-94AF-3C6D3C09E543}"/>
              </a:ext>
            </a:extLst>
          </p:cNvPr>
          <p:cNvSpPr/>
          <p:nvPr/>
        </p:nvSpPr>
        <p:spPr>
          <a:xfrm>
            <a:off x="167148" y="4200624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// OpenCV port of 'LAPV' algorithm (Pech2000)</a:t>
            </a:r>
          </a:p>
          <a:p>
            <a:r>
              <a:rPr lang="en-US" sz="1600" dirty="0"/>
              <a:t>double </a:t>
            </a:r>
            <a:r>
              <a:rPr lang="en-US" sz="1600" dirty="0" err="1"/>
              <a:t>varianceOfLaplacian</a:t>
            </a:r>
            <a:r>
              <a:rPr lang="en-US" sz="1600" dirty="0"/>
              <a:t>(const cv::Mat&amp; </a:t>
            </a:r>
            <a:r>
              <a:rPr lang="en-US" sz="1600" dirty="0" err="1"/>
              <a:t>src</a:t>
            </a:r>
            <a:r>
              <a:rPr lang="en-US" sz="1600" dirty="0"/>
              <a:t>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 cv::Mat lap;</a:t>
            </a:r>
          </a:p>
          <a:p>
            <a:r>
              <a:rPr lang="en-US" sz="1600" dirty="0"/>
              <a:t>    cv::Laplacian(</a:t>
            </a:r>
            <a:r>
              <a:rPr lang="en-US" sz="1600" dirty="0" err="1"/>
              <a:t>src</a:t>
            </a:r>
            <a:r>
              <a:rPr lang="en-US" sz="1600" dirty="0"/>
              <a:t>, lap, CV_64F);</a:t>
            </a:r>
          </a:p>
          <a:p>
            <a:r>
              <a:rPr lang="en-US" sz="1600" dirty="0"/>
              <a:t>    cv::Scalar mu, sigma;</a:t>
            </a:r>
          </a:p>
          <a:p>
            <a:r>
              <a:rPr lang="en-US" sz="1600" dirty="0"/>
              <a:t>    cv::</a:t>
            </a:r>
            <a:r>
              <a:rPr lang="en-US" sz="1600" dirty="0" err="1"/>
              <a:t>meanStdDev</a:t>
            </a:r>
            <a:r>
              <a:rPr lang="en-US" sz="1600" dirty="0"/>
              <a:t>(lap, mu, sigma);</a:t>
            </a:r>
          </a:p>
          <a:p>
            <a:r>
              <a:rPr lang="en-US" sz="1600" dirty="0"/>
              <a:t>    double </a:t>
            </a:r>
            <a:r>
              <a:rPr lang="en-US" sz="1600" dirty="0" err="1"/>
              <a:t>focusMeasure</a:t>
            </a:r>
            <a:r>
              <a:rPr lang="en-US" sz="1600" dirty="0"/>
              <a:t> = </a:t>
            </a:r>
            <a:r>
              <a:rPr lang="en-US" sz="1600" dirty="0" err="1"/>
              <a:t>sigma.val</a:t>
            </a:r>
            <a:r>
              <a:rPr lang="en-US" sz="1600" dirty="0"/>
              <a:t>[0]*</a:t>
            </a:r>
            <a:r>
              <a:rPr lang="en-US" sz="1600" dirty="0" err="1"/>
              <a:t>sigma.val</a:t>
            </a:r>
            <a:r>
              <a:rPr lang="en-US" sz="1600" dirty="0"/>
              <a:t>[0];</a:t>
            </a:r>
          </a:p>
          <a:p>
            <a:r>
              <a:rPr lang="en-US" sz="1600" dirty="0"/>
              <a:t>    return </a:t>
            </a:r>
            <a:r>
              <a:rPr lang="en-US" sz="1600" dirty="0" err="1"/>
              <a:t>focusMeasure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C6D2C-BA3D-49FA-A5CF-E0FF98BE810B}"/>
              </a:ext>
            </a:extLst>
          </p:cNvPr>
          <p:cNvSpPr/>
          <p:nvPr/>
        </p:nvSpPr>
        <p:spPr>
          <a:xfrm>
            <a:off x="5580847" y="9486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// OpenCV port of 'TENG' algorithm (Krotkov86)</a:t>
            </a:r>
          </a:p>
          <a:p>
            <a:r>
              <a:rPr lang="en-US" dirty="0"/>
              <a:t>double </a:t>
            </a:r>
            <a:r>
              <a:rPr lang="en-US" dirty="0" err="1"/>
              <a:t>tenengrad</a:t>
            </a:r>
            <a:r>
              <a:rPr lang="en-US" dirty="0"/>
              <a:t>(const cv::Mat&amp; </a:t>
            </a:r>
            <a:r>
              <a:rPr lang="en-US" dirty="0" err="1"/>
              <a:t>src</a:t>
            </a:r>
            <a:r>
              <a:rPr lang="en-US" dirty="0"/>
              <a:t>, int </a:t>
            </a:r>
            <a:r>
              <a:rPr lang="en-US" dirty="0" err="1"/>
              <a:t>ksize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cv::Mat </a:t>
            </a:r>
            <a:r>
              <a:rPr lang="en-US" dirty="0" err="1"/>
              <a:t>Gx</a:t>
            </a:r>
            <a:r>
              <a:rPr lang="en-US" dirty="0"/>
              <a:t>, </a:t>
            </a:r>
            <a:r>
              <a:rPr lang="en-US" dirty="0" err="1"/>
              <a:t>Gy</a:t>
            </a:r>
            <a:r>
              <a:rPr lang="en-US" dirty="0"/>
              <a:t>;</a:t>
            </a:r>
          </a:p>
          <a:p>
            <a:r>
              <a:rPr lang="en-US" dirty="0"/>
              <a:t>    cv::Sobel(</a:t>
            </a:r>
            <a:r>
              <a:rPr lang="en-US" dirty="0" err="1"/>
              <a:t>src</a:t>
            </a:r>
            <a:r>
              <a:rPr lang="en-US" dirty="0"/>
              <a:t>, </a:t>
            </a:r>
            <a:r>
              <a:rPr lang="en-US" dirty="0" err="1"/>
              <a:t>Gx</a:t>
            </a:r>
            <a:r>
              <a:rPr lang="en-US" dirty="0"/>
              <a:t>, CV_64F, 1, 0, </a:t>
            </a:r>
            <a:r>
              <a:rPr lang="en-US" dirty="0" err="1"/>
              <a:t>ksize</a:t>
            </a:r>
            <a:r>
              <a:rPr lang="en-US" dirty="0"/>
              <a:t>);</a:t>
            </a:r>
          </a:p>
          <a:p>
            <a:r>
              <a:rPr lang="en-US" dirty="0"/>
              <a:t>    cv::Sobel(</a:t>
            </a:r>
            <a:r>
              <a:rPr lang="en-US" dirty="0" err="1"/>
              <a:t>src</a:t>
            </a:r>
            <a:r>
              <a:rPr lang="en-US" dirty="0"/>
              <a:t>, </a:t>
            </a:r>
            <a:r>
              <a:rPr lang="en-US" dirty="0" err="1"/>
              <a:t>Gy</a:t>
            </a:r>
            <a:r>
              <a:rPr lang="en-US" dirty="0"/>
              <a:t>, CV_64F, 0, 1, </a:t>
            </a:r>
            <a:r>
              <a:rPr lang="en-US" dirty="0" err="1"/>
              <a:t>ksize</a:t>
            </a:r>
            <a:r>
              <a:rPr lang="en-US" dirty="0"/>
              <a:t>);</a:t>
            </a:r>
          </a:p>
          <a:p>
            <a:r>
              <a:rPr lang="en-US" dirty="0"/>
              <a:t>    cv::Mat FM = </a:t>
            </a:r>
            <a:r>
              <a:rPr lang="en-US" dirty="0" err="1"/>
              <a:t>Gx.mul</a:t>
            </a:r>
            <a:r>
              <a:rPr lang="en-US" dirty="0"/>
              <a:t>(</a:t>
            </a:r>
            <a:r>
              <a:rPr lang="en-US" dirty="0" err="1"/>
              <a:t>Gx</a:t>
            </a:r>
            <a:r>
              <a:rPr lang="en-US" dirty="0"/>
              <a:t>) + </a:t>
            </a:r>
            <a:r>
              <a:rPr lang="en-US" dirty="0" err="1"/>
              <a:t>Gy.mul</a:t>
            </a:r>
            <a:r>
              <a:rPr lang="en-US" dirty="0"/>
              <a:t>(</a:t>
            </a:r>
            <a:r>
              <a:rPr lang="en-US" dirty="0" err="1"/>
              <a:t>Gy</a:t>
            </a:r>
            <a:r>
              <a:rPr lang="en-US" dirty="0"/>
              <a:t>);</a:t>
            </a:r>
          </a:p>
          <a:p>
            <a:r>
              <a:rPr lang="en-US" dirty="0"/>
              <a:t>    double </a:t>
            </a:r>
            <a:r>
              <a:rPr lang="en-US" dirty="0" err="1"/>
              <a:t>focusMeasure</a:t>
            </a:r>
            <a:r>
              <a:rPr lang="en-US" dirty="0"/>
              <a:t> = cv::mean(FM).</a:t>
            </a:r>
            <a:r>
              <a:rPr lang="en-US" dirty="0" err="1"/>
              <a:t>val</a:t>
            </a:r>
            <a:r>
              <a:rPr lang="en-US" dirty="0"/>
              <a:t>[0];</a:t>
            </a:r>
          </a:p>
          <a:p>
            <a:r>
              <a:rPr lang="en-US" dirty="0"/>
              <a:t>    return </a:t>
            </a:r>
            <a:r>
              <a:rPr lang="en-US" dirty="0" err="1"/>
              <a:t>focusMeasure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201F1-8CDF-4BF4-A733-35BE9C8790AD}"/>
              </a:ext>
            </a:extLst>
          </p:cNvPr>
          <p:cNvSpPr/>
          <p:nvPr/>
        </p:nvSpPr>
        <p:spPr>
          <a:xfrm>
            <a:off x="5545394" y="4472682"/>
            <a:ext cx="6558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// OpenCV port of 'GLVN' algorithm (Santos97)</a:t>
            </a:r>
          </a:p>
          <a:p>
            <a:r>
              <a:rPr lang="en-US" dirty="0"/>
              <a:t>double </a:t>
            </a:r>
            <a:r>
              <a:rPr lang="en-US" dirty="0" err="1"/>
              <a:t>normalizedGraylevelVariance</a:t>
            </a:r>
            <a:r>
              <a:rPr lang="en-US" dirty="0"/>
              <a:t>(const cv::Mat&amp; </a:t>
            </a:r>
            <a:r>
              <a:rPr lang="en-US" dirty="0" err="1"/>
              <a:t>src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cv::Scalar mu, sigma;</a:t>
            </a:r>
          </a:p>
          <a:p>
            <a:r>
              <a:rPr lang="en-US" dirty="0"/>
              <a:t>    cv::</a:t>
            </a:r>
            <a:r>
              <a:rPr lang="en-US" dirty="0" err="1"/>
              <a:t>meanStdDev</a:t>
            </a:r>
            <a:r>
              <a:rPr lang="en-US" dirty="0"/>
              <a:t>(</a:t>
            </a:r>
            <a:r>
              <a:rPr lang="en-US" dirty="0" err="1"/>
              <a:t>src</a:t>
            </a:r>
            <a:r>
              <a:rPr lang="en-US" dirty="0"/>
              <a:t>, mu, sigma);</a:t>
            </a:r>
          </a:p>
          <a:p>
            <a:r>
              <a:rPr lang="en-US" dirty="0"/>
              <a:t>    double </a:t>
            </a:r>
            <a:r>
              <a:rPr lang="en-US" dirty="0" err="1"/>
              <a:t>focusMeasure</a:t>
            </a:r>
            <a:r>
              <a:rPr lang="en-US" dirty="0"/>
              <a:t> = (</a:t>
            </a:r>
            <a:r>
              <a:rPr lang="en-US" dirty="0" err="1"/>
              <a:t>sigma.val</a:t>
            </a:r>
            <a:r>
              <a:rPr lang="en-US" dirty="0"/>
              <a:t>[0]*</a:t>
            </a:r>
            <a:r>
              <a:rPr lang="en-US" dirty="0" err="1"/>
              <a:t>sigma.val</a:t>
            </a:r>
            <a:r>
              <a:rPr lang="en-US" dirty="0"/>
              <a:t>[0]) / </a:t>
            </a:r>
            <a:r>
              <a:rPr lang="en-US" dirty="0" err="1"/>
              <a:t>mu.val</a:t>
            </a:r>
            <a:r>
              <a:rPr lang="en-US" dirty="0"/>
              <a:t>[0];</a:t>
            </a:r>
          </a:p>
          <a:p>
            <a:r>
              <a:rPr lang="en-US" dirty="0"/>
              <a:t>    return </a:t>
            </a:r>
            <a:r>
              <a:rPr lang="en-US" dirty="0" err="1"/>
              <a:t>focusMeasure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C8FF-4749-43A9-894F-392599E278E6}"/>
              </a:ext>
            </a:extLst>
          </p:cNvPr>
          <p:cNvSpPr txBox="1"/>
          <p:nvPr/>
        </p:nvSpPr>
        <p:spPr>
          <a:xfrm>
            <a:off x="3102077" y="6617"/>
            <a:ext cx="472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Autofocus Metric Algorithm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C29F6-2714-4056-A640-A4432D4B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4" t="68366" r="36660" b="28761"/>
          <a:stretch/>
        </p:blipFill>
        <p:spPr>
          <a:xfrm>
            <a:off x="7134343" y="39523"/>
            <a:ext cx="4688559" cy="5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E5218-8ABC-488A-BB0A-09511CB2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" y="785704"/>
            <a:ext cx="4287711" cy="4910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1CAF4-D12B-4E4F-AA3C-9EBF8D5DF144}"/>
              </a:ext>
            </a:extLst>
          </p:cNvPr>
          <p:cNvSpPr/>
          <p:nvPr/>
        </p:nvSpPr>
        <p:spPr>
          <a:xfrm>
            <a:off x="2868817" y="-6715"/>
            <a:ext cx="6628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Canny Edge Detection Process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5FD28-4B82-40D4-9F56-3B316E4F1BFE}"/>
              </a:ext>
            </a:extLst>
          </p:cNvPr>
          <p:cNvSpPr/>
          <p:nvPr/>
        </p:nvSpPr>
        <p:spPr>
          <a:xfrm>
            <a:off x="0" y="6592840"/>
            <a:ext cx="121919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An improved image processing technique for asphalt concrete X-ray CT images Jun 2013, </a:t>
            </a:r>
            <a:r>
              <a:rPr lang="en-US" sz="1100" dirty="0" err="1"/>
              <a:t>Habtamu</a:t>
            </a:r>
            <a:r>
              <a:rPr lang="en-US" sz="1100" dirty="0"/>
              <a:t> M. </a:t>
            </a:r>
            <a:r>
              <a:rPr lang="en-US" sz="1100" dirty="0" err="1"/>
              <a:t>Zelelew</a:t>
            </a:r>
            <a:r>
              <a:rPr lang="en-US" sz="1100" dirty="0"/>
              <a:t>, HM et 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AB194-0AA0-4844-8485-6BA6D7537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49" y="878171"/>
            <a:ext cx="3535268" cy="1721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1D827-6F47-4D51-BB82-46CAC889B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8" t="988" r="19294" b="11484"/>
          <a:stretch/>
        </p:blipFill>
        <p:spPr>
          <a:xfrm>
            <a:off x="8447647" y="785703"/>
            <a:ext cx="1538834" cy="170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9DCBE6-66A5-4977-B692-5CBA99A93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2" t="1862" r="19230" b="13863"/>
          <a:stretch/>
        </p:blipFill>
        <p:spPr>
          <a:xfrm>
            <a:off x="10250411" y="785703"/>
            <a:ext cx="1554473" cy="17023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5224AA-ED48-448D-86AB-81956EC3FAC2}"/>
              </a:ext>
            </a:extLst>
          </p:cNvPr>
          <p:cNvSpPr/>
          <p:nvPr/>
        </p:nvSpPr>
        <p:spPr>
          <a:xfrm>
            <a:off x="5958348" y="635036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https://www.mathworks.com/help/images/apply-gaussian-smoothing-filters-to-images.html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F889F8-66BC-4DBE-B9C3-71EBD71B8591}"/>
              </a:ext>
            </a:extLst>
          </p:cNvPr>
          <p:cNvGrpSpPr/>
          <p:nvPr/>
        </p:nvGrpSpPr>
        <p:grpSpPr>
          <a:xfrm>
            <a:off x="4460751" y="2951269"/>
            <a:ext cx="4093313" cy="1307039"/>
            <a:chOff x="4529577" y="2842173"/>
            <a:chExt cx="5515897" cy="20096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3BC9FD-ACDB-43F9-9E2E-E85F9261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290" t="14337" r="34213" b="79578"/>
            <a:stretch/>
          </p:blipFill>
          <p:spPr>
            <a:xfrm>
              <a:off x="4529577" y="2914877"/>
              <a:ext cx="5515897" cy="1936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AECBF-8217-4D2A-8A0C-DD64380C8C40}"/>
                </a:ext>
              </a:extLst>
            </p:cNvPr>
            <p:cNvSpPr txBox="1"/>
            <p:nvPr/>
          </p:nvSpPr>
          <p:spPr>
            <a:xfrm>
              <a:off x="5089385" y="2842173"/>
              <a:ext cx="4044156" cy="520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+2       -1        -2    +148      -4       +1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CBFE9C0-832C-4A7D-AA26-77453A27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90" t="23311" r="34213" b="71536"/>
          <a:stretch/>
        </p:blipFill>
        <p:spPr>
          <a:xfrm>
            <a:off x="8183716" y="3167619"/>
            <a:ext cx="3791973" cy="1127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B49869-8CA4-4D84-AA5A-0FC1190A2CC1}"/>
              </a:ext>
            </a:extLst>
          </p:cNvPr>
          <p:cNvSpPr txBox="1"/>
          <p:nvPr/>
        </p:nvSpPr>
        <p:spPr>
          <a:xfrm>
            <a:off x="8630296" y="2923269"/>
            <a:ext cx="290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+2       -1     +35      +72      +35       +1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8414E9-5F85-4074-9E7F-3EAB928BEB5B}"/>
              </a:ext>
            </a:extLst>
          </p:cNvPr>
          <p:cNvSpPr/>
          <p:nvPr/>
        </p:nvSpPr>
        <p:spPr>
          <a:xfrm>
            <a:off x="9986480" y="2923268"/>
            <a:ext cx="366887" cy="3077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E68FFD-99D9-4A14-98AF-E3F7BADD6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90" y="4395042"/>
            <a:ext cx="2728549" cy="1818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82E1DF-19FB-40DD-B4CB-6EC3024711E1}"/>
              </a:ext>
            </a:extLst>
          </p:cNvPr>
          <p:cNvSpPr txBox="1"/>
          <p:nvPr/>
        </p:nvSpPr>
        <p:spPr>
          <a:xfrm>
            <a:off x="7877324" y="4406427"/>
            <a:ext cx="3859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Definitely Edge</a:t>
            </a:r>
          </a:p>
          <a:p>
            <a:endParaRPr lang="en-US" dirty="0"/>
          </a:p>
          <a:p>
            <a:r>
              <a:rPr lang="en-US" dirty="0"/>
              <a:t>Edge only if connected to Definite Edge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an Edge</a:t>
            </a:r>
          </a:p>
        </p:txBody>
      </p:sp>
    </p:spTree>
    <p:extLst>
      <p:ext uri="{BB962C8B-B14F-4D97-AF65-F5344CB8AC3E}">
        <p14:creationId xmlns:p14="http://schemas.microsoft.com/office/powerpoint/2010/main" val="2493474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95108-77DB-4B08-B6DC-24F86783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9" y="2104104"/>
            <a:ext cx="12152671" cy="3038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421BDC-6A17-451A-9FFA-C5A7FDCDDF04}"/>
              </a:ext>
            </a:extLst>
          </p:cNvPr>
          <p:cNvSpPr/>
          <p:nvPr/>
        </p:nvSpPr>
        <p:spPr>
          <a:xfrm>
            <a:off x="2261419" y="6479458"/>
            <a:ext cx="993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https://www.legupcomputing.com/blog/index.php/2017/08/25/canny-edge-detector-using-legup/</a:t>
            </a:r>
          </a:p>
        </p:txBody>
      </p:sp>
    </p:spTree>
    <p:extLst>
      <p:ext uri="{BB962C8B-B14F-4D97-AF65-F5344CB8AC3E}">
        <p14:creationId xmlns:p14="http://schemas.microsoft.com/office/powerpoint/2010/main" val="384666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7BFEE5-452B-48C0-999C-43B6AA3C7915}"/>
              </a:ext>
            </a:extLst>
          </p:cNvPr>
          <p:cNvGrpSpPr/>
          <p:nvPr/>
        </p:nvGrpSpPr>
        <p:grpSpPr>
          <a:xfrm>
            <a:off x="200557" y="2080115"/>
            <a:ext cx="11912785" cy="2383729"/>
            <a:chOff x="1763886" y="988736"/>
            <a:chExt cx="10117087" cy="17741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0BBB25-8B36-49F7-B750-71707D9C2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4" b="4660"/>
            <a:stretch/>
          </p:blipFill>
          <p:spPr>
            <a:xfrm>
              <a:off x="4211743" y="1060558"/>
              <a:ext cx="7669230" cy="17023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4769C-72B6-40EC-B0CB-EF87CD85A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14" b="69292"/>
            <a:stretch/>
          </p:blipFill>
          <p:spPr>
            <a:xfrm>
              <a:off x="1763886" y="988736"/>
              <a:ext cx="2522758" cy="177412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A035A-01E2-4D14-A1B1-55B400867396}"/>
              </a:ext>
            </a:extLst>
          </p:cNvPr>
          <p:cNvSpPr/>
          <p:nvPr/>
        </p:nvSpPr>
        <p:spPr>
          <a:xfrm>
            <a:off x="3171083" y="6478299"/>
            <a:ext cx="9030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https://www.pyimagesearch.com/2019/03/04/holistically-nested-edge-detection-with-opencv-and-deep-learning/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DC75D-D843-4A23-9E03-7943ACF99466}"/>
              </a:ext>
            </a:extLst>
          </p:cNvPr>
          <p:cNvSpPr/>
          <p:nvPr/>
        </p:nvSpPr>
        <p:spPr>
          <a:xfrm>
            <a:off x="2751551" y="375010"/>
            <a:ext cx="73132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Canny Edge Detection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8678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91AC1-6892-43D3-8D22-9567F2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9" t="32314" r="57830" b="52879"/>
          <a:stretch/>
        </p:blipFill>
        <p:spPr>
          <a:xfrm>
            <a:off x="406400" y="3149600"/>
            <a:ext cx="4962426" cy="36461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70113-929B-4B7B-8FA8-836B5F260D57}"/>
              </a:ext>
            </a:extLst>
          </p:cNvPr>
          <p:cNvSpPr/>
          <p:nvPr/>
        </p:nvSpPr>
        <p:spPr>
          <a:xfrm>
            <a:off x="68827" y="6487956"/>
            <a:ext cx="2758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http://i.stack.imgur.com/GvsBA.jpg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4FD4-45CA-42A6-8A37-0BD8D8B8C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8" t="9463" r="53260" b="73392"/>
          <a:stretch/>
        </p:blipFill>
        <p:spPr>
          <a:xfrm>
            <a:off x="406400" y="0"/>
            <a:ext cx="4838868" cy="3366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1DAB75-86BE-4705-80F9-3AF2F89A87A8}"/>
              </a:ext>
            </a:extLst>
          </p:cNvPr>
          <p:cNvSpPr/>
          <p:nvPr/>
        </p:nvSpPr>
        <p:spPr>
          <a:xfrm>
            <a:off x="6027173" y="629408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https://www.legupcomputing.com/blog/index.php/2017/08/25/canny-edge-detector-using-legup/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C693F-75F3-4D4F-BCC0-E36744898C47}"/>
              </a:ext>
            </a:extLst>
          </p:cNvPr>
          <p:cNvSpPr txBox="1"/>
          <p:nvPr/>
        </p:nvSpPr>
        <p:spPr>
          <a:xfrm>
            <a:off x="1477134" y="53310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7A790-051B-49EE-BDF9-FA936AF04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15" y="518358"/>
            <a:ext cx="3567046" cy="1669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4C4D74-A04E-47CC-8D32-4D62C0B88089}"/>
              </a:ext>
            </a:extLst>
          </p:cNvPr>
          <p:cNvSpPr/>
          <p:nvPr/>
        </p:nvSpPr>
        <p:spPr>
          <a:xfrm>
            <a:off x="6187151" y="6555692"/>
            <a:ext cx="6004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Sobel Convolution Kernels https://homepages.inf.ed.ac.uk/rbf/HIPR2/sobel.htm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5AE53-6A61-4D83-874E-ED737B188BDA}"/>
              </a:ext>
            </a:extLst>
          </p:cNvPr>
          <p:cNvSpPr/>
          <p:nvPr/>
        </p:nvSpPr>
        <p:spPr>
          <a:xfrm>
            <a:off x="6664955" y="0"/>
            <a:ext cx="4538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Sobel Convolution Kernels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E36CD-AB41-4C20-A280-1CCF24355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0"/>
          <a:stretch/>
        </p:blipFill>
        <p:spPr>
          <a:xfrm>
            <a:off x="5867738" y="4181868"/>
            <a:ext cx="6096000" cy="1958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23FD0D-D19E-4E2B-AFC5-06E30A1A6E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0"/>
          <a:stretch/>
        </p:blipFill>
        <p:spPr>
          <a:xfrm>
            <a:off x="5885979" y="2265177"/>
            <a:ext cx="6095991" cy="19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4A49A-AC45-48EF-86AF-3D038961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2" y="1959282"/>
            <a:ext cx="5311739" cy="26448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10638D-3C29-4664-854A-86B1FBB93131}"/>
              </a:ext>
            </a:extLst>
          </p:cNvPr>
          <p:cNvSpPr/>
          <p:nvPr/>
        </p:nvSpPr>
        <p:spPr>
          <a:xfrm>
            <a:off x="6835702" y="4888824"/>
            <a:ext cx="5097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gradient, represented by the blue arrows, denote the direction of greatest change of a scalar function. The values of the function are represented in greyscale and increase in value from white (low) to dark (high).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D99E2-050B-4900-B88D-2E0472811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1614859"/>
            <a:ext cx="6234284" cy="3435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6E0201-E2DA-4C02-B333-199D9D5E977D}"/>
              </a:ext>
            </a:extLst>
          </p:cNvPr>
          <p:cNvSpPr/>
          <p:nvPr/>
        </p:nvSpPr>
        <p:spPr>
          <a:xfrm>
            <a:off x="528320" y="48987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divergence of different vector fields. The divergence of vectors from point (</a:t>
            </a:r>
            <a:r>
              <a:rPr lang="en-US" dirty="0" err="1"/>
              <a:t>x,y</a:t>
            </a:r>
            <a:r>
              <a:rPr lang="en-US" dirty="0"/>
              <a:t>) equals the sum of the partial derivative-with-respect-to-x of the x-component and the partial derivative-with-respect-to-y of the y-component at that point: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A24A-DA56-4FE0-BADA-A20197907889}"/>
              </a:ext>
            </a:extLst>
          </p:cNvPr>
          <p:cNvSpPr/>
          <p:nvPr/>
        </p:nvSpPr>
        <p:spPr>
          <a:xfrm>
            <a:off x="934720" y="158788"/>
            <a:ext cx="10383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Laplace operator is a second order differential operator in the </a:t>
            </a:r>
            <a:r>
              <a:rPr lang="en-US" i="1" dirty="0"/>
              <a:t>n</a:t>
            </a:r>
            <a:r>
              <a:rPr lang="en-US" dirty="0"/>
              <a:t>-dimensional </a:t>
            </a:r>
            <a:r>
              <a:rPr lang="en-US" dirty="0">
                <a:hlinkClick r:id="rId4" tooltip="Euclidean space"/>
              </a:rPr>
              <a:t>Euclidean space</a:t>
            </a:r>
            <a:r>
              <a:rPr lang="en-US" dirty="0"/>
              <a:t>, defined as the </a:t>
            </a:r>
            <a:r>
              <a:rPr lang="en-US" dirty="0">
                <a:hlinkClick r:id="rId5" tooltip="Divergence"/>
              </a:rPr>
              <a:t>divergence</a:t>
            </a:r>
            <a:r>
              <a:rPr lang="en-US" dirty="0"/>
              <a:t> (∇·) of the </a:t>
            </a:r>
            <a:r>
              <a:rPr lang="en-US" dirty="0">
                <a:hlinkClick r:id="rId6" tooltip="Gradient"/>
              </a:rPr>
              <a:t>gradient</a:t>
            </a:r>
            <a:r>
              <a:rPr lang="en-US" dirty="0"/>
              <a:t> (∇</a:t>
            </a:r>
            <a:r>
              <a:rPr lang="en-US" i="1" dirty="0"/>
              <a:t>f </a:t>
            </a:r>
            <a:r>
              <a:rPr lang="en-US" dirty="0"/>
              <a:t>). Thus if </a:t>
            </a:r>
            <a:r>
              <a:rPr lang="en-US" i="1" dirty="0"/>
              <a:t>f</a:t>
            </a:r>
            <a:r>
              <a:rPr lang="en-US" dirty="0"/>
              <a:t> is a </a:t>
            </a:r>
            <a:r>
              <a:rPr lang="en-US" dirty="0">
                <a:hlinkClick r:id="rId7" tooltip="Derivative"/>
              </a:rPr>
              <a:t>twice-differentiable</a:t>
            </a:r>
            <a:r>
              <a:rPr lang="en-US" dirty="0"/>
              <a:t> </a:t>
            </a:r>
            <a:r>
              <a:rPr lang="en-US" dirty="0">
                <a:hlinkClick r:id="rId8" tooltip="Real-valued function"/>
              </a:rPr>
              <a:t>real-valued function</a:t>
            </a:r>
            <a:r>
              <a:rPr lang="en-US" dirty="0"/>
              <a:t>, then the Laplacian of </a:t>
            </a:r>
            <a:r>
              <a:rPr lang="en-US" i="1" dirty="0"/>
              <a:t>f</a:t>
            </a:r>
            <a:r>
              <a:rPr lang="en-US" dirty="0"/>
              <a:t> is defined by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CD043D-3D34-4A3B-98B8-B8D7843C3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080" y="996236"/>
            <a:ext cx="4614277" cy="6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61209B-5D84-4E61-9382-1347696B918F}"/>
              </a:ext>
            </a:extLst>
          </p:cNvPr>
          <p:cNvSpPr txBox="1"/>
          <p:nvPr/>
        </p:nvSpPr>
        <p:spPr>
          <a:xfrm>
            <a:off x="2124595" y="5733829"/>
            <a:ext cx="794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Div</a:t>
            </a:r>
            <a:r>
              <a:rPr lang="en-US" b="1" dirty="0"/>
              <a:t>, Grad, Curl, and All That: An Informal Text on Vector Calculus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6B4B0-E98C-49A5-988A-5BB69A77792D}"/>
              </a:ext>
            </a:extLst>
          </p:cNvPr>
          <p:cNvSpPr txBox="1"/>
          <p:nvPr/>
        </p:nvSpPr>
        <p:spPr>
          <a:xfrm>
            <a:off x="3049386" y="633672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https://www.youtube.com/watch?v=vvzTEbp9lrc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5A91F0F-5908-4A28-879E-B7B929B8B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22" y="1124171"/>
            <a:ext cx="4470862" cy="4191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BF027-2BF9-4E55-80A2-0C58457CCAFC}"/>
              </a:ext>
            </a:extLst>
          </p:cNvPr>
          <p:cNvSpPr txBox="1"/>
          <p:nvPr/>
        </p:nvSpPr>
        <p:spPr>
          <a:xfrm>
            <a:off x="3808614" y="477840"/>
            <a:ext cx="4099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Maxwell’s Equations</a:t>
            </a:r>
          </a:p>
        </p:txBody>
      </p:sp>
    </p:spTree>
    <p:extLst>
      <p:ext uri="{BB962C8B-B14F-4D97-AF65-F5344CB8AC3E}">
        <p14:creationId xmlns:p14="http://schemas.microsoft.com/office/powerpoint/2010/main" val="76501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CEB0F-A149-4D65-B76C-D777EB52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35" y="0"/>
            <a:ext cx="1063341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EE5CB1-9FD6-41A7-8AFD-A521B2FFFA57}"/>
              </a:ext>
            </a:extLst>
          </p:cNvPr>
          <p:cNvSpPr/>
          <p:nvPr/>
        </p:nvSpPr>
        <p:spPr>
          <a:xfrm>
            <a:off x="5429569" y="53581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B8D8CF-4605-4C1C-9C22-6F7340F06E19}"/>
              </a:ext>
            </a:extLst>
          </p:cNvPr>
          <p:cNvSpPr/>
          <p:nvPr/>
        </p:nvSpPr>
        <p:spPr>
          <a:xfrm>
            <a:off x="6332856" y="535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C439A5-B217-4F53-B2FD-55D76ABB69F2}"/>
              </a:ext>
            </a:extLst>
          </p:cNvPr>
          <p:cNvSpPr/>
          <p:nvPr/>
        </p:nvSpPr>
        <p:spPr>
          <a:xfrm>
            <a:off x="9458643" y="54327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C72B07-2C6F-44BE-B988-EA1C9AC233C1}"/>
              </a:ext>
            </a:extLst>
          </p:cNvPr>
          <p:cNvSpPr/>
          <p:nvPr/>
        </p:nvSpPr>
        <p:spPr>
          <a:xfrm>
            <a:off x="9617393" y="52676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EB72B2-6934-4D96-8DF1-B110FA72EDB6}"/>
              </a:ext>
            </a:extLst>
          </p:cNvPr>
          <p:cNvSpPr/>
          <p:nvPr/>
        </p:nvSpPr>
        <p:spPr>
          <a:xfrm>
            <a:off x="2308543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4B059-2F61-4C7A-9768-B7BAE28D0B7F}"/>
              </a:ext>
            </a:extLst>
          </p:cNvPr>
          <p:cNvSpPr/>
          <p:nvPr/>
        </p:nvSpPr>
        <p:spPr>
          <a:xfrm>
            <a:off x="2076768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1AF162-7392-4FF0-B2EE-6A170C684686}"/>
              </a:ext>
            </a:extLst>
          </p:cNvPr>
          <p:cNvSpPr/>
          <p:nvPr/>
        </p:nvSpPr>
        <p:spPr>
          <a:xfrm>
            <a:off x="7944238" y="6567326"/>
            <a:ext cx="3266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https://youtu.be/gwaYwRwY6PU</a:t>
            </a:r>
          </a:p>
        </p:txBody>
      </p:sp>
    </p:spTree>
    <p:extLst>
      <p:ext uri="{BB962C8B-B14F-4D97-AF65-F5344CB8AC3E}">
        <p14:creationId xmlns:p14="http://schemas.microsoft.com/office/powerpoint/2010/main" val="270004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6A2EB-BF87-4891-A3AD-4718DBC4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587" y="228020"/>
            <a:ext cx="4629557" cy="2369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ACE9E-D50A-4F40-AD49-25ECBC6CED59}"/>
              </a:ext>
            </a:extLst>
          </p:cNvPr>
          <p:cNvSpPr txBox="1"/>
          <p:nvPr/>
        </p:nvSpPr>
        <p:spPr>
          <a:xfrm>
            <a:off x="7472516" y="6520620"/>
            <a:ext cx="471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of “cameraman” Copyright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CB75-4B0A-4459-8AE1-840542644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044" y="3127320"/>
            <a:ext cx="7079060" cy="362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0FBF2-C904-4A9D-8F8D-8C8F439D6955}"/>
              </a:ext>
            </a:extLst>
          </p:cNvPr>
          <p:cNvCxnSpPr>
            <a:cxnSpLocks/>
          </p:cNvCxnSpPr>
          <p:nvPr/>
        </p:nvCxnSpPr>
        <p:spPr>
          <a:xfrm flipH="1">
            <a:off x="2998839" y="4758813"/>
            <a:ext cx="422788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DE01-84A1-4711-BBBD-62D9EF2DB762}"/>
              </a:ext>
            </a:extLst>
          </p:cNvPr>
          <p:cNvCxnSpPr>
            <a:cxnSpLocks/>
          </p:cNvCxnSpPr>
          <p:nvPr/>
        </p:nvCxnSpPr>
        <p:spPr>
          <a:xfrm>
            <a:off x="3598607" y="4758813"/>
            <a:ext cx="766916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5B0D4-1E13-4D23-B74E-B19557ADD355}"/>
              </a:ext>
            </a:extLst>
          </p:cNvPr>
          <p:cNvCxnSpPr>
            <a:cxnSpLocks/>
          </p:cNvCxnSpPr>
          <p:nvPr/>
        </p:nvCxnSpPr>
        <p:spPr>
          <a:xfrm flipH="1">
            <a:off x="5152574" y="4159045"/>
            <a:ext cx="3352329" cy="15353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2AA8C-6905-4057-90FE-19839E67C63A}"/>
              </a:ext>
            </a:extLst>
          </p:cNvPr>
          <p:cNvCxnSpPr>
            <a:cxnSpLocks/>
          </p:cNvCxnSpPr>
          <p:nvPr/>
        </p:nvCxnSpPr>
        <p:spPr>
          <a:xfrm>
            <a:off x="5201459" y="4562168"/>
            <a:ext cx="3421431" cy="6685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4A869B-2EE5-4C68-84BB-079E214F4F60}"/>
              </a:ext>
            </a:extLst>
          </p:cNvPr>
          <p:cNvCxnSpPr>
            <a:cxnSpLocks/>
          </p:cNvCxnSpPr>
          <p:nvPr/>
        </p:nvCxnSpPr>
        <p:spPr>
          <a:xfrm>
            <a:off x="1613044" y="5525729"/>
            <a:ext cx="3407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CD542B-D90E-4801-A5D7-C66A02B92A7D}"/>
              </a:ext>
            </a:extLst>
          </p:cNvPr>
          <p:cNvCxnSpPr>
            <a:cxnSpLocks/>
          </p:cNvCxnSpPr>
          <p:nvPr/>
        </p:nvCxnSpPr>
        <p:spPr>
          <a:xfrm flipV="1">
            <a:off x="6912174" y="3127321"/>
            <a:ext cx="0" cy="34384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633-52EF-4485-85C9-1354E3F22242}"/>
              </a:ext>
            </a:extLst>
          </p:cNvPr>
          <p:cNvGrpSpPr/>
          <p:nvPr/>
        </p:nvGrpSpPr>
        <p:grpSpPr>
          <a:xfrm>
            <a:off x="1366684" y="68826"/>
            <a:ext cx="7679855" cy="6720348"/>
            <a:chOff x="3677264" y="1028509"/>
            <a:chExt cx="4669328" cy="5456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DD7C2C-79DA-47AD-A42E-010FA6288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7264" y="1028509"/>
              <a:ext cx="4669328" cy="22744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313042-19BC-4145-8F85-BD772557C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7264" y="3555025"/>
              <a:ext cx="2261420" cy="2930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78ECD8-33D7-4B0F-9F09-D6B5FC95D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3555025"/>
              <a:ext cx="2250592" cy="293012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130CD42-A7DF-4590-B82C-CDFD62DD6F0A}"/>
              </a:ext>
            </a:extLst>
          </p:cNvPr>
          <p:cNvSpPr/>
          <p:nvPr/>
        </p:nvSpPr>
        <p:spPr>
          <a:xfrm>
            <a:off x="9046539" y="6488668"/>
            <a:ext cx="312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https://youtu.be/3137dDa6P4s</a:t>
            </a:r>
          </a:p>
        </p:txBody>
      </p:sp>
    </p:spTree>
    <p:extLst>
      <p:ext uri="{BB962C8B-B14F-4D97-AF65-F5344CB8AC3E}">
        <p14:creationId xmlns:p14="http://schemas.microsoft.com/office/powerpoint/2010/main" val="198886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CF110-AF93-4E9A-BD07-99807A68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816" y="629265"/>
            <a:ext cx="8986367" cy="6140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03AB6-02DA-4701-BA8F-67DD610448E5}"/>
              </a:ext>
            </a:extLst>
          </p:cNvPr>
          <p:cNvSpPr txBox="1"/>
          <p:nvPr/>
        </p:nvSpPr>
        <p:spPr>
          <a:xfrm>
            <a:off x="4267173" y="0"/>
            <a:ext cx="4410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Low Pass 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CD3FD-74C2-4A0F-9E33-A9F0FB236E84}"/>
              </a:ext>
            </a:extLst>
          </p:cNvPr>
          <p:cNvSpPr/>
          <p:nvPr/>
        </p:nvSpPr>
        <p:spPr>
          <a:xfrm>
            <a:off x="9255770" y="6488668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</p:spTree>
    <p:extLst>
      <p:ext uri="{BB962C8B-B14F-4D97-AF65-F5344CB8AC3E}">
        <p14:creationId xmlns:p14="http://schemas.microsoft.com/office/powerpoint/2010/main" val="22346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58AF-B081-4223-95A5-10E8C88B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586" y="695206"/>
            <a:ext cx="9622939" cy="6010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6ECE8-490C-4CCC-86FA-407772C2E97F}"/>
              </a:ext>
            </a:extLst>
          </p:cNvPr>
          <p:cNvSpPr/>
          <p:nvPr/>
        </p:nvSpPr>
        <p:spPr>
          <a:xfrm>
            <a:off x="8960802" y="6380824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96468-041B-4E73-9E3A-CA380D8D7939}"/>
              </a:ext>
            </a:extLst>
          </p:cNvPr>
          <p:cNvSpPr txBox="1"/>
          <p:nvPr/>
        </p:nvSpPr>
        <p:spPr>
          <a:xfrm>
            <a:off x="4346655" y="0"/>
            <a:ext cx="3730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High Pass Filter</a:t>
            </a:r>
          </a:p>
        </p:txBody>
      </p:sp>
    </p:spTree>
    <p:extLst>
      <p:ext uri="{BB962C8B-B14F-4D97-AF65-F5344CB8AC3E}">
        <p14:creationId xmlns:p14="http://schemas.microsoft.com/office/powerpoint/2010/main" val="84240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82523-A5AE-4DAE-A296-5287BC60B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108" y="665030"/>
            <a:ext cx="11223783" cy="55279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5C422-6DE5-4C67-990A-C0AC8739AB40}"/>
              </a:ext>
            </a:extLst>
          </p:cNvPr>
          <p:cNvSpPr/>
          <p:nvPr/>
        </p:nvSpPr>
        <p:spPr>
          <a:xfrm>
            <a:off x="0" y="619296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Multiplication in the Frequency Domain = Convolution in the Time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3C710-7A0D-44F8-872E-1D57EB2EB7BB}"/>
              </a:ext>
            </a:extLst>
          </p:cNvPr>
          <p:cNvSpPr txBox="1"/>
          <p:nvPr/>
        </p:nvSpPr>
        <p:spPr>
          <a:xfrm>
            <a:off x="2005781" y="24136"/>
            <a:ext cx="9556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Low Pass Filtering in the Spatial and Frequency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E40B5-DC01-4BAF-BDB5-D849DACD858A}"/>
              </a:ext>
            </a:extLst>
          </p:cNvPr>
          <p:cNvSpPr txBox="1"/>
          <p:nvPr/>
        </p:nvSpPr>
        <p:spPr>
          <a:xfrm>
            <a:off x="5090724" y="615180"/>
            <a:ext cx="20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Convolution Kernel</a:t>
            </a:r>
          </a:p>
        </p:txBody>
      </p:sp>
    </p:spTree>
    <p:extLst>
      <p:ext uri="{BB962C8B-B14F-4D97-AF65-F5344CB8AC3E}">
        <p14:creationId xmlns:p14="http://schemas.microsoft.com/office/powerpoint/2010/main" val="211288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36951-67C8-4188-B69B-D8C92A66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258" y="1189702"/>
            <a:ext cx="3545576" cy="2834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43D82-52BF-4DA3-89C1-572331F80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289" y="983225"/>
            <a:ext cx="4093066" cy="3342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17223-73D5-410C-BF14-B47A15604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6258" y="2276653"/>
            <a:ext cx="1225163" cy="128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6AD84-74D2-4BCD-8F45-A84B7EA2B3F8}"/>
              </a:ext>
            </a:extLst>
          </p:cNvPr>
          <p:cNvSpPr txBox="1"/>
          <p:nvPr/>
        </p:nvSpPr>
        <p:spPr>
          <a:xfrm>
            <a:off x="8861858" y="6211669"/>
            <a:ext cx="333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Hetch</a:t>
            </a:r>
            <a:r>
              <a:rPr lang="en-US" dirty="0"/>
              <a:t>, Optics</a:t>
            </a:r>
          </a:p>
          <a:p>
            <a:pPr algn="r"/>
            <a:r>
              <a:rPr lang="en-US" dirty="0"/>
              <a:t>https://youtu.be/MQm6ZP1F6ms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7CF1-C279-439B-8914-55C256EE95C5}"/>
              </a:ext>
            </a:extLst>
          </p:cNvPr>
          <p:cNvSpPr txBox="1"/>
          <p:nvPr/>
        </p:nvSpPr>
        <p:spPr>
          <a:xfrm>
            <a:off x="3864078" y="213784"/>
            <a:ext cx="4231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Cross-Correlation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6A80A-7A72-4C21-96BA-3E7BAC95F6C9}"/>
              </a:ext>
            </a:extLst>
          </p:cNvPr>
          <p:cNvSpPr txBox="1"/>
          <p:nvPr/>
        </p:nvSpPr>
        <p:spPr>
          <a:xfrm>
            <a:off x="1371117" y="4279014"/>
            <a:ext cx="87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Image f(</a:t>
            </a:r>
            <a:r>
              <a:rPr lang="en-US" sz="2400" b="1" dirty="0" err="1"/>
              <a:t>x,y</a:t>
            </a:r>
            <a:r>
              <a:rPr lang="en-US" sz="2400" b="1" dirty="0"/>
              <a:t>)           Template Image h(</a:t>
            </a:r>
            <a:r>
              <a:rPr lang="en-US" sz="2400" b="1" dirty="0" err="1"/>
              <a:t>x,y</a:t>
            </a:r>
            <a:r>
              <a:rPr lang="en-US" sz="2400" b="1" dirty="0"/>
              <a:t>)           Cross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60416-72B3-497A-83F3-B2B12291416C}"/>
              </a:ext>
            </a:extLst>
          </p:cNvPr>
          <p:cNvSpPr txBox="1"/>
          <p:nvPr/>
        </p:nvSpPr>
        <p:spPr>
          <a:xfrm>
            <a:off x="6858000" y="5239633"/>
            <a:ext cx="46914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C(</a:t>
            </a:r>
            <a:r>
              <a:rPr lang="en-US" sz="3200" dirty="0" err="1"/>
              <a:t>i,j</a:t>
            </a:r>
            <a:r>
              <a:rPr lang="en-US" sz="3200" dirty="0"/>
              <a:t>) =   f(</a:t>
            </a:r>
            <a:r>
              <a:rPr lang="en-US" sz="3200" dirty="0" err="1"/>
              <a:t>x,y</a:t>
            </a:r>
            <a:r>
              <a:rPr lang="en-US" sz="3200" dirty="0"/>
              <a:t>)h(</a:t>
            </a:r>
            <a:r>
              <a:rPr lang="en-US" sz="3200" dirty="0" err="1"/>
              <a:t>i+x,j+y</a:t>
            </a:r>
            <a:r>
              <a:rPr lang="en-US" sz="3200" dirty="0"/>
              <a:t>)</a:t>
            </a:r>
            <a:r>
              <a:rPr lang="en-US" sz="3200" dirty="0" err="1"/>
              <a:t>dxdy</a:t>
            </a:r>
            <a:endParaRPr lang="en-US" sz="3200" dirty="0"/>
          </a:p>
          <a:p>
            <a:r>
              <a:rPr lang="en-US" sz="3200" dirty="0"/>
              <a:t>           C=F</a:t>
            </a:r>
            <a:r>
              <a:rPr lang="en-US" sz="3200" baseline="30000" dirty="0"/>
              <a:t>-1</a:t>
            </a:r>
            <a:r>
              <a:rPr lang="en-US" sz="3200" dirty="0"/>
              <a:t>[F{f}   F{h}]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B5FAA5-0310-40BF-A201-6BAB74DC067F}"/>
              </a:ext>
            </a:extLst>
          </p:cNvPr>
          <p:cNvSpPr/>
          <p:nvPr/>
        </p:nvSpPr>
        <p:spPr>
          <a:xfrm>
            <a:off x="7922048" y="5230417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A17B19-0782-422D-BD40-C723D8FBF649}"/>
              </a:ext>
            </a:extLst>
          </p:cNvPr>
          <p:cNvSpPr/>
          <p:nvPr/>
        </p:nvSpPr>
        <p:spPr>
          <a:xfrm>
            <a:off x="8028038" y="5239633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E6FE2-AF6C-49B7-ABAD-752FA19112DA}"/>
              </a:ext>
            </a:extLst>
          </p:cNvPr>
          <p:cNvSpPr/>
          <p:nvPr/>
        </p:nvSpPr>
        <p:spPr>
          <a:xfrm>
            <a:off x="393289" y="5839797"/>
            <a:ext cx="59878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Multiplication in the Frequency Domain = Convolution in the Time Domain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1E29A2-2611-4DF9-ADBD-3DB48319EDAF}"/>
              </a:ext>
            </a:extLst>
          </p:cNvPr>
          <p:cNvCxnSpPr>
            <a:stCxn id="11" idx="3"/>
          </p:cNvCxnSpPr>
          <p:nvPr/>
        </p:nvCxnSpPr>
        <p:spPr>
          <a:xfrm flipV="1">
            <a:off x="6381134" y="6096000"/>
            <a:ext cx="1396182" cy="220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BCF3EE7-45D7-4820-A783-627153D96858}"/>
              </a:ext>
            </a:extLst>
          </p:cNvPr>
          <p:cNvSpPr/>
          <p:nvPr/>
        </p:nvSpPr>
        <p:spPr>
          <a:xfrm>
            <a:off x="9535577" y="5987846"/>
            <a:ext cx="127819" cy="1081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6763</TotalTime>
  <Words>1242</Words>
  <Application>Microsoft Office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Digital Holographic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71</cp:revision>
  <cp:lastPrinted>2019-09-30T14:53:11Z</cp:lastPrinted>
  <dcterms:created xsi:type="dcterms:W3CDTF">2019-09-12T22:02:22Z</dcterms:created>
  <dcterms:modified xsi:type="dcterms:W3CDTF">2022-02-22T20:30:48Z</dcterms:modified>
</cp:coreProperties>
</file>